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lear Sans Bold" charset="1" panose="020B0803030202020304"/>
      <p:regular r:id="rId17"/>
    </p:embeddedFont>
    <p:embeddedFont>
      <p:font typeface="Clear Sans" charset="1" panose="020B0503030202020304"/>
      <p:regular r:id="rId18"/>
    </p:embeddedFont>
    <p:embeddedFont>
      <p:font typeface="Norwester" charset="1" panose="00000506000000000000"/>
      <p:regular r:id="rId19"/>
    </p:embeddedFont>
    <p:embeddedFont>
      <p:font typeface="Clear Sans Italics" charset="1" panose="020B0503030202090304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63416" y="3477955"/>
            <a:ext cx="7774684" cy="133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10088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AuctionNest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2216" y="3354369"/>
            <a:ext cx="821708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61483" y="4563110"/>
            <a:ext cx="52075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Clear Sans"/>
                <a:ea typeface="Clear Sans"/>
                <a:cs typeface="Clear Sans"/>
                <a:sym typeface="Clear Sans"/>
              </a:rPr>
              <a:t>America’s Auction House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03449" y="7789006"/>
            <a:ext cx="9334651" cy="2281660"/>
            <a:chOff x="0" y="0"/>
            <a:chExt cx="12446201" cy="304221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66710"/>
              <a:ext cx="12446201" cy="1575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SAMEER SHAIK</a:t>
              </a:r>
            </a:p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VIVEK KOMMAREDDY</a:t>
              </a:r>
            </a:p>
            <a:p>
              <a:pPr algn="just">
                <a:lnSpc>
                  <a:spcPts val="3114"/>
                </a:lnSpc>
              </a:pPr>
              <a:r>
                <a:rPr lang="en-US" sz="270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PRAKHYA TUMMALA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5098709" cy="1241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6"/>
                </a:lnSpc>
              </a:pPr>
              <a:r>
                <a:rPr lang="en-US" b="true" sz="3550" spc="191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TEAM 7 </a:t>
              </a:r>
            </a:p>
            <a:p>
              <a:pPr algn="l">
                <a:lnSpc>
                  <a:spcPts val="3586"/>
                </a:lnSpc>
              </a:pPr>
              <a:r>
                <a:rPr lang="en-US" b="true" sz="3550" spc="191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TRI-ALLIANCE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2167" y="2816673"/>
            <a:ext cx="9319119" cy="597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"With </a:t>
            </a:r>
            <a:r>
              <a:rPr lang="en-US" sz="6399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Auctionnest</a:t>
            </a:r>
            <a:r>
              <a:rPr lang="en-US" sz="6399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technology transforms auctions into a </a:t>
            </a:r>
            <a:r>
              <a:rPr lang="en-US" sz="6399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safer</a:t>
            </a:r>
            <a:r>
              <a:rPr lang="en-US" sz="6399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</a:t>
            </a:r>
            <a:r>
              <a:rPr lang="en-US" sz="6399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smarter</a:t>
            </a:r>
            <a:r>
              <a:rPr lang="en-US" sz="6399" b="true">
                <a:solidFill>
                  <a:srgbClr val="94DDD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and more seamless experience for buyers and sellers alike."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7312717" cy="2228749"/>
            <a:chOff x="0" y="0"/>
            <a:chExt cx="9750289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9750289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975028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....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5427" y="116216"/>
            <a:ext cx="4492140" cy="4114800"/>
          </a:xfrm>
          <a:custGeom>
            <a:avLst/>
            <a:gdLst/>
            <a:ahLst/>
            <a:cxnLst/>
            <a:rect r="r" b="b" t="t" l="l"/>
            <a:pathLst>
              <a:path h="4114800" w="4492140">
                <a:moveTo>
                  <a:pt x="0" y="0"/>
                </a:moveTo>
                <a:lnTo>
                  <a:pt x="4492140" y="0"/>
                </a:lnTo>
                <a:lnTo>
                  <a:pt x="4492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1402" y="3347096"/>
            <a:ext cx="3631332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6399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OPTION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9217" y="4433428"/>
            <a:ext cx="13533890" cy="269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5065" b="true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Design three parts of an Auction Site: Registering products to sell, Bidding on an item, Customer Reviews of Sellers.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5065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Scenario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730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875299" y="90487"/>
          <a:ext cx="10158674" cy="10106025"/>
        </p:xfrm>
        <a:graphic>
          <a:graphicData uri="http://schemas.openxmlformats.org/drawingml/2006/table">
            <a:tbl>
              <a:tblPr/>
              <a:tblGrid>
                <a:gridCol w="10158674"/>
              </a:tblGrid>
              <a:tr h="2320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 b="true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How You Completed the scope document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4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To complete the scope document, we first defined the problem AuctionNest is solving: improving Auctions platform designed to provide a safe and secure environment for buying and selling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72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We Outlined the Goals of the Project :</a:t>
                      </a:r>
                      <a:endParaRPr lang="en-US" sz="1100"/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Detailing the Features</a:t>
                      </a: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Verifying the Users</a:t>
                      </a: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Personalized Recommendations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 i="true">
                          <a:solidFill>
                            <a:srgbClr val="94DDDE"/>
                          </a:solidFill>
                          <a:latin typeface="Clear Sans Italics"/>
                          <a:ea typeface="Clear Sans Italics"/>
                          <a:cs typeface="Clear Sans Italics"/>
                          <a:sym typeface="Clear Sans Italics"/>
                        </a:rPr>
                        <a:t>The document was completed through team collaboration, where we divided the tasks of identifying user needs, outlining system functions, and defining performance metrics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4552" y="6659138"/>
            <a:ext cx="4524545" cy="3627862"/>
          </a:xfrm>
          <a:custGeom>
            <a:avLst/>
            <a:gdLst/>
            <a:ahLst/>
            <a:cxnLst/>
            <a:rect r="r" b="b" t="t" l="l"/>
            <a:pathLst>
              <a:path h="3627862" w="4524545">
                <a:moveTo>
                  <a:pt x="0" y="0"/>
                </a:moveTo>
                <a:lnTo>
                  <a:pt x="4524545" y="0"/>
                </a:lnTo>
                <a:lnTo>
                  <a:pt x="4524545" y="3627862"/>
                </a:lnTo>
                <a:lnTo>
                  <a:pt x="0" y="36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7256" y="1301817"/>
            <a:ext cx="976823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 b="true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System/Project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731" y="2693692"/>
            <a:ext cx="17040537" cy="546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AuctionNest aims to provide a secure online auction platform for buying and selling various goods and services. Key features include:</a:t>
            </a:r>
          </a:p>
          <a:p>
            <a:pPr algn="l" marL="668628" indent="-334314" lvl="1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User Verification: Robust identity checks to ensure all participants are genuine.</a:t>
            </a:r>
          </a:p>
          <a:p>
            <a:pPr algn="l" marL="668628" indent="-334314" lvl="1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Secure Transactions: Advanced payment gateways for safe and efficient transactions.</a:t>
            </a:r>
          </a:p>
          <a:p>
            <a:pPr algn="l" marL="668628" indent="-334314" lvl="1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Real-Time Auction Tracking: Notifications and updates on auction statuses and bids.</a:t>
            </a:r>
          </a:p>
          <a:p>
            <a:pPr algn="l" marL="668628" indent="-334314" lvl="1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Multi-Device Synchronization: Seamless access across various devices.</a:t>
            </a:r>
          </a:p>
          <a:p>
            <a:pPr algn="l" marL="668628" indent="-334314" lvl="1">
              <a:lnSpc>
                <a:spcPts val="4335"/>
              </a:lnSpc>
              <a:spcBef>
                <a:spcPct val="0"/>
              </a:spcBef>
              <a:buFont typeface="Arial"/>
              <a:buChar char="•"/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Community Building: Fostering a trustworthy environment to reduce scams and fraud.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Objective: To deliver a modern, user-friendly auction experience that enhances confidence and accessibility for all users.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477" y="1297682"/>
            <a:ext cx="14307613" cy="898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958" b="true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 Users for AuctionNest:</a:t>
            </a:r>
          </a:p>
          <a:p>
            <a:pPr algn="l">
              <a:lnSpc>
                <a:spcPts val="3106"/>
              </a:lnSpc>
            </a:pPr>
          </a:p>
          <a:p>
            <a:pPr algn="l" marL="638677" indent="-319339" lvl="1">
              <a:lnSpc>
                <a:spcPts val="3106"/>
              </a:lnSpc>
              <a:buAutoNum type="arabicPeriod" startAt="1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Individual Buyers: Users seeking to purchase items securely through verified auctions.</a:t>
            </a:r>
          </a:p>
          <a:p>
            <a:pPr algn="l" marL="638677" indent="-319339" lvl="1">
              <a:lnSpc>
                <a:spcPts val="3106"/>
              </a:lnSpc>
              <a:buAutoNum type="arabicPeriod" startAt="1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Individual Sellers: Individuals selling items, ensuring their listings reach a broad audience of verified buyers.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AutoNum type="arabicPeriod" startAt="1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Small Businesses: Local businesses aucti</a:t>
            </a: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oning surplus inventory with confidence in a secure platform.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AutoNum type="arabicPeriod" startAt="1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Art Galleries and Collectors: Organizations and individuals auctioning valuable art and collectibles securely.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AutoNum type="arabicPeriod" startAt="1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Non-Profit Organizations: Groups hosting charity auctions to raise funds within a trusted environment.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</a:p>
          <a:p>
            <a:pPr algn="l">
              <a:lnSpc>
                <a:spcPts val="3106"/>
              </a:lnSpc>
              <a:spcBef>
                <a:spcPct val="0"/>
              </a:spcBef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Usage: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Users can create verified accounts to engage in auctions, utilizing features such as: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Customized Listings: Tailored auction listings for sellers.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Real-Time Bidding: Notifications for auction updates and bids.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Low-Stock Alerts: Notifications for items needing re-listing.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Multi-Device Synchronization: Seamless access across devices.</a:t>
            </a:r>
          </a:p>
          <a:p>
            <a:pPr algn="l" marL="638677" indent="-319339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58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Authentication and Verification: Ensuring each user, whether buyer or seller, is authenticated for a secure auction experience.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70221" y="6067999"/>
            <a:ext cx="3530498" cy="4114800"/>
          </a:xfrm>
          <a:custGeom>
            <a:avLst/>
            <a:gdLst/>
            <a:ahLst/>
            <a:cxnLst/>
            <a:rect r="r" b="b" t="t" l="l"/>
            <a:pathLst>
              <a:path h="4114800" w="3530498">
                <a:moveTo>
                  <a:pt x="0" y="0"/>
                </a:moveTo>
                <a:lnTo>
                  <a:pt x="3530498" y="0"/>
                </a:lnTo>
                <a:lnTo>
                  <a:pt x="3530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2293" y="-392326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477" y="292890"/>
            <a:ext cx="8751938" cy="79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853" b="true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System User’s and Usage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4543" y="7074949"/>
            <a:ext cx="2634363" cy="3109227"/>
          </a:xfrm>
          <a:custGeom>
            <a:avLst/>
            <a:gdLst/>
            <a:ahLst/>
            <a:cxnLst/>
            <a:rect r="r" b="b" t="t" l="l"/>
            <a:pathLst>
              <a:path h="3109227" w="2634363">
                <a:moveTo>
                  <a:pt x="0" y="0"/>
                </a:moveTo>
                <a:lnTo>
                  <a:pt x="2634363" y="0"/>
                </a:lnTo>
                <a:lnTo>
                  <a:pt x="2634363" y="3109227"/>
                </a:lnTo>
                <a:lnTo>
                  <a:pt x="0" y="310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910" y="1635059"/>
            <a:ext cx="17845888" cy="687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User Authentication and Verification: Ensures that all buyers and sellers are thoroughly vetted, creating a secure auction environment.</a:t>
            </a:r>
          </a:p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Custom Auction Listings: Users can create and customize auction listings for their items, including detailed descriptions and images.</a:t>
            </a:r>
          </a:p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Real-Time Bidding and Notifications: Allows users to participate in live bidding with instant notifications on bid updates and auction statuses.</a:t>
            </a:r>
          </a:p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Multi-Device Synchronization: Enables seamless access and participation across various devices, keeping users informed and engaged.</a:t>
            </a:r>
          </a:p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Secure Payment Processing: Integrates advanced payment gateways to ensure safe and efficient transactions, protecting user financial information.</a:t>
            </a:r>
          </a:p>
          <a:p>
            <a:pPr algn="l">
              <a:lnSpc>
                <a:spcPts val="3045"/>
              </a:lnSpc>
            </a:pPr>
          </a:p>
          <a:p>
            <a:pPr algn="l" marL="626128" indent="-313064" lvl="1">
              <a:lnSpc>
                <a:spcPts val="3045"/>
              </a:lnSpc>
              <a:buFont typeface="Arial"/>
              <a:buChar char="•"/>
            </a:pPr>
            <a:r>
              <a:rPr lang="en-US" b="true" sz="2900">
                <a:solidFill>
                  <a:srgbClr val="DBDBDB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Community Trust Features: Includes user ratings and reviews to foster a trustworthy marketplace, helping users make informed decisions.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1354"/>
            <a:ext cx="7593855" cy="62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089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Major System Capabilities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465076" y="8156930"/>
            <a:ext cx="2901314" cy="1782989"/>
          </a:xfrm>
          <a:custGeom>
            <a:avLst/>
            <a:gdLst/>
            <a:ahLst/>
            <a:cxnLst/>
            <a:rect r="r" b="b" t="t" l="l"/>
            <a:pathLst>
              <a:path h="1782989" w="2901314">
                <a:moveTo>
                  <a:pt x="2901314" y="0"/>
                </a:moveTo>
                <a:lnTo>
                  <a:pt x="0" y="0"/>
                </a:lnTo>
                <a:lnTo>
                  <a:pt x="0" y="1782989"/>
                </a:lnTo>
                <a:lnTo>
                  <a:pt x="2901314" y="1782989"/>
                </a:lnTo>
                <a:lnTo>
                  <a:pt x="29013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5190" y="7318023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3409">
            <a:off x="13780106" y="5818859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42859" y="469858"/>
            <a:ext cx="525087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Who Did What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8401" y="1828783"/>
            <a:ext cx="12004875" cy="661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783" indent="-297392" lvl="1">
              <a:lnSpc>
                <a:spcPts val="3498"/>
              </a:lnSpc>
              <a:buFont typeface="Arial"/>
              <a:buChar char="•"/>
            </a:pPr>
            <a:r>
              <a:rPr lang="en-US" b="true" sz="275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Sameer Shaik: Focused on defining the system architecture and documenting the design of user authentication and verification processes in the Software Requirements Specification (SRS) document, ensuring alignment with functional requirements. </a:t>
            </a:r>
          </a:p>
          <a:p>
            <a:pPr algn="l">
              <a:lnSpc>
                <a:spcPts val="3498"/>
              </a:lnSpc>
            </a:pPr>
          </a:p>
          <a:p>
            <a:pPr algn="l" marL="594783" indent="-297392" lvl="1">
              <a:lnSpc>
                <a:spcPts val="3498"/>
              </a:lnSpc>
              <a:buFont typeface="Arial"/>
              <a:buChar char="•"/>
            </a:pPr>
            <a:r>
              <a:rPr lang="en-US" b="true" sz="275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</a:t>
            </a:r>
            <a:r>
              <a:rPr lang="en-US" b="true" sz="275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rakhya Tummala: Led the development of detailed use cases for custom auction listings and real-time bidding features, contributing to the integration of user ratings and reviews within the SRS to enhance marketplace trust.</a:t>
            </a:r>
          </a:p>
          <a:p>
            <a:pPr algn="l">
              <a:lnSpc>
                <a:spcPts val="3498"/>
              </a:lnSpc>
            </a:pPr>
          </a:p>
          <a:p>
            <a:pPr algn="l" marL="594783" indent="-297392" lvl="1">
              <a:lnSpc>
                <a:spcPts val="3498"/>
              </a:lnSpc>
              <a:buFont typeface="Arial"/>
              <a:buChar char="•"/>
            </a:pPr>
            <a:r>
              <a:rPr lang="en-US" b="true" sz="275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</a:t>
            </a:r>
            <a:r>
              <a:rPr lang="en-US" b="true" sz="275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ivek Kommareddy: Handled the secure payment processing and multi-device synchronization requirements in the SRS, ensuring that the specification supported a seamless user experience across all platforms and devices.</a:t>
            </a:r>
          </a:p>
          <a:p>
            <a:pPr algn="l">
              <a:lnSpc>
                <a:spcPts val="349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332" y="2151450"/>
            <a:ext cx="15132234" cy="68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232" indent="-329616" lvl="1">
              <a:lnSpc>
                <a:spcPts val="4274"/>
              </a:lnSpc>
              <a:buFont typeface="Arial"/>
              <a:buChar char="•"/>
            </a:pPr>
            <a:r>
              <a:rPr lang="en-US" b="true" sz="3053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Understanding: Gained a comprehensive understanding of online auction dynamics, including user behavior and market needs, which informed the design of a secure and user-friendly platform.</a:t>
            </a:r>
          </a:p>
          <a:p>
            <a:pPr algn="l">
              <a:lnSpc>
                <a:spcPts val="4274"/>
              </a:lnSpc>
            </a:pPr>
          </a:p>
          <a:p>
            <a:pPr algn="l" marL="659232" indent="-329616" lvl="1">
              <a:lnSpc>
                <a:spcPts val="4274"/>
              </a:lnSpc>
              <a:buFont typeface="Arial"/>
              <a:buChar char="•"/>
            </a:pPr>
            <a:r>
              <a:rPr lang="en-US" b="true" sz="3053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Critical Factors: Identified essential factors influencing user trust and engagement, such as robust user verification, secure payment processing, an</a:t>
            </a:r>
            <a:r>
              <a:rPr lang="en-US" b="true" sz="3053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effective communication of auction statuses.</a:t>
            </a:r>
          </a:p>
          <a:p>
            <a:pPr algn="l">
              <a:lnSpc>
                <a:spcPts val="4274"/>
              </a:lnSpc>
            </a:pPr>
          </a:p>
          <a:p>
            <a:pPr algn="l" marL="659232" indent="-329616" lvl="1">
              <a:lnSpc>
                <a:spcPts val="4274"/>
              </a:lnSpc>
              <a:buFont typeface="Arial"/>
              <a:buChar char="•"/>
            </a:pPr>
            <a:r>
              <a:rPr lang="en-US" b="true" sz="3053">
                <a:solidFill>
                  <a:srgbClr val="DBD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and Non-Functional Requirements: Learned the importance of clearly defining functional requirements (like real-time bidding and custom listings) and non-functional requirements (such as performance, security, and usability) to ensure a well-rounded system design.</a:t>
            </a:r>
          </a:p>
          <a:p>
            <a:pPr algn="l">
              <a:lnSpc>
                <a:spcPts val="427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594566" y="7463469"/>
            <a:ext cx="2338911" cy="2344773"/>
          </a:xfrm>
          <a:custGeom>
            <a:avLst/>
            <a:gdLst/>
            <a:ahLst/>
            <a:cxnLst/>
            <a:rect r="r" b="b" t="t" l="l"/>
            <a:pathLst>
              <a:path h="2344773" w="2338911">
                <a:moveTo>
                  <a:pt x="0" y="0"/>
                </a:moveTo>
                <a:lnTo>
                  <a:pt x="2338911" y="0"/>
                </a:lnTo>
                <a:lnTo>
                  <a:pt x="2338911" y="2344773"/>
                </a:lnTo>
                <a:lnTo>
                  <a:pt x="0" y="234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6835" y="729556"/>
            <a:ext cx="11000507" cy="97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7159" b="true">
                <a:solidFill>
                  <a:srgbClr val="F7B4A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Things We Learned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9037" y="705539"/>
            <a:ext cx="16691479" cy="1585917"/>
            <a:chOff x="0" y="0"/>
            <a:chExt cx="22255306" cy="21145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22255306" cy="1134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9"/>
                </a:lnSpc>
              </a:pPr>
              <a:r>
                <a:rPr lang="en-US" sz="6037" b="true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Challenges we had for assignments 1.1&amp;1.2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10048"/>
              <a:ext cx="17269676" cy="5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94003" y="2137492"/>
            <a:ext cx="15099994" cy="597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507" indent="-262753" lvl="1">
              <a:lnSpc>
                <a:spcPts val="3407"/>
              </a:lnSpc>
              <a:buFont typeface="Arial"/>
              <a:buChar char="•"/>
            </a:pPr>
            <a:r>
              <a:rPr lang="en-US" b="true" sz="2434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Clarity of Scope Document: Ensuring the scope document is unambiguous proved challenging. Defining precise project boundaries and objectives led to misunderstandings among stakeholders, impacting project alignment and expectations.</a:t>
            </a:r>
          </a:p>
          <a:p>
            <a:pPr algn="l">
              <a:lnSpc>
                <a:spcPts val="3407"/>
              </a:lnSpc>
            </a:pPr>
          </a:p>
          <a:p>
            <a:pPr algn="l" marL="525507" indent="-262753" lvl="1">
              <a:lnSpc>
                <a:spcPts val="3407"/>
              </a:lnSpc>
              <a:buFont typeface="Arial"/>
              <a:buChar char="•"/>
            </a:pPr>
            <a:r>
              <a:rPr lang="en-US" b="true" sz="2434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Evolving Requirements: Managing requirements creep during the software development lifecycle was a significant challenge. Changing business needs and evolving customer expectations necessitated frequent revisions of the Software Requirements Specification (SRS), which strained project timelines and resources.</a:t>
            </a:r>
          </a:p>
          <a:p>
            <a:pPr algn="l">
              <a:lnSpc>
                <a:spcPts val="3407"/>
              </a:lnSpc>
            </a:pPr>
          </a:p>
          <a:p>
            <a:pPr algn="l" marL="525507" indent="-262753" lvl="1">
              <a:lnSpc>
                <a:spcPts val="3407"/>
              </a:lnSpc>
              <a:buFont typeface="Arial"/>
              <a:buChar char="•"/>
            </a:pPr>
            <a:r>
              <a:rPr lang="en-US" b="true" sz="2434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of Components: Coordinating the integration of various system components, such as user authentication, real-time bidding, and secure payment processing, posed difficulties. Ensuring compatibility and seamless interaction between these modules required careful design and extensive testing to avoid integration pitfalls and ensure a cohesive user experience.</a:t>
            </a:r>
          </a:p>
          <a:p>
            <a:pPr algn="l">
              <a:lnSpc>
                <a:spcPts val="340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2215" y="7474632"/>
            <a:ext cx="2949168" cy="2473614"/>
          </a:xfrm>
          <a:custGeom>
            <a:avLst/>
            <a:gdLst/>
            <a:ahLst/>
            <a:cxnLst/>
            <a:rect r="r" b="b" t="t" l="l"/>
            <a:pathLst>
              <a:path h="2473614" w="2949168">
                <a:moveTo>
                  <a:pt x="0" y="0"/>
                </a:moveTo>
                <a:lnTo>
                  <a:pt x="2949168" y="0"/>
                </a:lnTo>
                <a:lnTo>
                  <a:pt x="2949168" y="2473615"/>
                </a:lnTo>
                <a:lnTo>
                  <a:pt x="0" y="247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DAGSGhnLOs8</dc:identifier>
  <dcterms:modified xsi:type="dcterms:W3CDTF">2011-08-01T06:04:30Z</dcterms:modified>
  <cp:revision>1</cp:revision>
  <dc:title>AuctionNest</dc:title>
</cp:coreProperties>
</file>